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48" r:id="rId2"/>
    <p:sldId id="349" r:id="rId3"/>
    <p:sldId id="351" r:id="rId4"/>
    <p:sldId id="352" r:id="rId5"/>
    <p:sldId id="354" r:id="rId6"/>
    <p:sldId id="355" r:id="rId7"/>
    <p:sldId id="353" r:id="rId8"/>
    <p:sldId id="350" r:id="rId9"/>
    <p:sldId id="356" r:id="rId10"/>
    <p:sldId id="357" r:id="rId11"/>
    <p:sldId id="358" r:id="rId12"/>
    <p:sldId id="359" r:id="rId13"/>
    <p:sldId id="360" r:id="rId14"/>
    <p:sldId id="361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7" r:id="rId29"/>
    <p:sldId id="378" r:id="rId30"/>
    <p:sldId id="376" r:id="rId31"/>
    <p:sldId id="379" r:id="rId32"/>
    <p:sldId id="380" r:id="rId33"/>
    <p:sldId id="381" r:id="rId34"/>
    <p:sldId id="382" r:id="rId35"/>
    <p:sldId id="383" r:id="rId36"/>
    <p:sldId id="384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82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34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482"/>
        <p:guide orient="horz" pos="1026"/>
        <p:guide orient="horz" pos="2296"/>
        <p:guide pos="5375"/>
        <p:guide pos="3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B87A4-3114-4B16-90EB-8930D101B5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18E92039-350E-401D-84D2-FC8065C4C1EA}">
      <dgm:prSet phldrT="[Texto]"/>
      <dgm:spPr/>
      <dgm:t>
        <a:bodyPr/>
        <a:lstStyle/>
        <a:p>
          <a:r>
            <a:rPr lang="pt-BR" dirty="0"/>
            <a:t>Usuários normalmente não tem uma ideia exata do sistema por ele requerido nem muito menos do que o seu negócio realmente necessita</a:t>
          </a:r>
        </a:p>
      </dgm:t>
    </dgm:pt>
    <dgm:pt modelId="{31541B32-B407-4497-A3A2-D18CC88214C8}" type="parTrans" cxnId="{F8ED6A75-DE6E-49D1-B081-86C6C7ADBECA}">
      <dgm:prSet/>
      <dgm:spPr/>
      <dgm:t>
        <a:bodyPr/>
        <a:lstStyle/>
        <a:p>
          <a:endParaRPr lang="pt-BR"/>
        </a:p>
      </dgm:t>
    </dgm:pt>
    <dgm:pt modelId="{CFFECD28-5071-4DFD-95E1-CAFAF3D2090D}" type="sibTrans" cxnId="{F8ED6A75-DE6E-49D1-B081-86C6C7ADBECA}">
      <dgm:prSet/>
      <dgm:spPr/>
      <dgm:t>
        <a:bodyPr/>
        <a:lstStyle/>
        <a:p>
          <a:endParaRPr lang="pt-BR"/>
        </a:p>
      </dgm:t>
    </dgm:pt>
    <dgm:pt modelId="{F318080A-7516-4CF1-AB7F-311DBF7912C2}">
      <dgm:prSet phldrT="[Texto]"/>
      <dgm:spPr/>
      <dgm:t>
        <a:bodyPr/>
        <a:lstStyle/>
        <a:p>
          <a:r>
            <a:rPr lang="pt-BR" dirty="0"/>
            <a:t>Usuários têm dificuldades para descrever seu conhecimento sobre o domínio do problema;</a:t>
          </a:r>
        </a:p>
      </dgm:t>
    </dgm:pt>
    <dgm:pt modelId="{E230409B-7215-4E8F-8948-A5DA6E685F03}" type="parTrans" cxnId="{442DDD9D-839E-4C98-81FF-BF8AA62D2059}">
      <dgm:prSet/>
      <dgm:spPr/>
      <dgm:t>
        <a:bodyPr/>
        <a:lstStyle/>
        <a:p>
          <a:endParaRPr lang="pt-BR"/>
        </a:p>
      </dgm:t>
    </dgm:pt>
    <dgm:pt modelId="{C5874B62-AB61-47E9-9153-6595CE5A8614}" type="sibTrans" cxnId="{442DDD9D-839E-4C98-81FF-BF8AA62D2059}">
      <dgm:prSet/>
      <dgm:spPr/>
      <dgm:t>
        <a:bodyPr/>
        <a:lstStyle/>
        <a:p>
          <a:endParaRPr lang="pt-BR"/>
        </a:p>
      </dgm:t>
    </dgm:pt>
    <dgm:pt modelId="{3D528953-7DF1-4A2A-A7C5-6349EA53A7AA}">
      <dgm:prSet phldrT="[Texto]"/>
      <dgm:spPr/>
      <dgm:t>
        <a:bodyPr/>
        <a:lstStyle/>
        <a:p>
          <a:r>
            <a:rPr lang="pt-BR" dirty="0"/>
            <a:t>Usuários e analistas têm postos de vistas diferentes no que se refere a problemas. Isto ocorre normalmente devido a suas formações em áreas distintas;</a:t>
          </a:r>
        </a:p>
      </dgm:t>
    </dgm:pt>
    <dgm:pt modelId="{0A09BEA5-7FA3-4E9B-BA5B-4ED776E9F41E}" type="parTrans" cxnId="{B4D053F7-B1E0-4767-A693-F59BD210860D}">
      <dgm:prSet/>
      <dgm:spPr/>
      <dgm:t>
        <a:bodyPr/>
        <a:lstStyle/>
        <a:p>
          <a:endParaRPr lang="pt-BR"/>
        </a:p>
      </dgm:t>
    </dgm:pt>
    <dgm:pt modelId="{7C7463BE-3DEC-4F4D-9032-93FEB1FABB1D}" type="sibTrans" cxnId="{B4D053F7-B1E0-4767-A693-F59BD210860D}">
      <dgm:prSet/>
      <dgm:spPr/>
      <dgm:t>
        <a:bodyPr/>
        <a:lstStyle/>
        <a:p>
          <a:endParaRPr lang="pt-BR"/>
        </a:p>
      </dgm:t>
    </dgm:pt>
    <dgm:pt modelId="{B9703900-692C-4B14-B1C1-CF07A344CA7A}">
      <dgm:prSet phldrT="[Texto]"/>
      <dgm:spPr/>
      <dgm:t>
        <a:bodyPr/>
        <a:lstStyle/>
        <a:p>
          <a:r>
            <a:rPr lang="pt-BR" dirty="0"/>
            <a:t>Usuários podem implicar com o novo software e prontamente negarem-se a realizar a elicitação, podendo até sabotarem esta parte do processo.</a:t>
          </a:r>
        </a:p>
      </dgm:t>
    </dgm:pt>
    <dgm:pt modelId="{E81ABCC0-0374-455E-B9E4-FD744798E4B3}" type="parTrans" cxnId="{C01D4BCD-54A8-48C7-9F80-4B07D7FBFB3C}">
      <dgm:prSet/>
      <dgm:spPr/>
      <dgm:t>
        <a:bodyPr/>
        <a:lstStyle/>
        <a:p>
          <a:endParaRPr lang="pt-BR"/>
        </a:p>
      </dgm:t>
    </dgm:pt>
    <dgm:pt modelId="{6B19057D-4BC8-49EE-BB62-44FDC31639D5}" type="sibTrans" cxnId="{C01D4BCD-54A8-48C7-9F80-4B07D7FBFB3C}">
      <dgm:prSet/>
      <dgm:spPr/>
      <dgm:t>
        <a:bodyPr/>
        <a:lstStyle/>
        <a:p>
          <a:endParaRPr lang="pt-BR"/>
        </a:p>
      </dgm:t>
    </dgm:pt>
    <dgm:pt modelId="{F1DE4418-3F3F-429A-8462-FA70274C28FC}" type="pres">
      <dgm:prSet presAssocID="{FDAB87A4-3114-4B16-90EB-8930D101B5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5C7B9FD4-5704-4B47-A532-238CB047C24E}" type="pres">
      <dgm:prSet presAssocID="{FDAB87A4-3114-4B16-90EB-8930D101B5C1}" presName="Name1" presStyleCnt="0"/>
      <dgm:spPr/>
    </dgm:pt>
    <dgm:pt modelId="{CF924FB1-5F7A-4441-AD2E-9A9F6F952E54}" type="pres">
      <dgm:prSet presAssocID="{FDAB87A4-3114-4B16-90EB-8930D101B5C1}" presName="cycle" presStyleCnt="0"/>
      <dgm:spPr/>
    </dgm:pt>
    <dgm:pt modelId="{3A33131A-C65E-475A-9135-F7389033383A}" type="pres">
      <dgm:prSet presAssocID="{FDAB87A4-3114-4B16-90EB-8930D101B5C1}" presName="srcNode" presStyleLbl="node1" presStyleIdx="0" presStyleCnt="4"/>
      <dgm:spPr/>
    </dgm:pt>
    <dgm:pt modelId="{34C4539E-A671-4BCD-9965-98E3B9B6959D}" type="pres">
      <dgm:prSet presAssocID="{FDAB87A4-3114-4B16-90EB-8930D101B5C1}" presName="conn" presStyleLbl="parChTrans1D2" presStyleIdx="0" presStyleCnt="1"/>
      <dgm:spPr/>
      <dgm:t>
        <a:bodyPr/>
        <a:lstStyle/>
        <a:p>
          <a:endParaRPr lang="pt-BR"/>
        </a:p>
      </dgm:t>
    </dgm:pt>
    <dgm:pt modelId="{F570656A-4172-48C3-AA60-4E478A197534}" type="pres">
      <dgm:prSet presAssocID="{FDAB87A4-3114-4B16-90EB-8930D101B5C1}" presName="extraNode" presStyleLbl="node1" presStyleIdx="0" presStyleCnt="4"/>
      <dgm:spPr/>
    </dgm:pt>
    <dgm:pt modelId="{E5C9AF5A-50E6-48A0-BF50-5EF506FF8B5D}" type="pres">
      <dgm:prSet presAssocID="{FDAB87A4-3114-4B16-90EB-8930D101B5C1}" presName="dstNode" presStyleLbl="node1" presStyleIdx="0" presStyleCnt="4"/>
      <dgm:spPr/>
    </dgm:pt>
    <dgm:pt modelId="{B41C61C5-EFD5-45E0-A04F-1FF82484BEA4}" type="pres">
      <dgm:prSet presAssocID="{18E92039-350E-401D-84D2-FC8065C4C1E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0940B2-6726-46D2-B074-FF94055AC8A9}" type="pres">
      <dgm:prSet presAssocID="{18E92039-350E-401D-84D2-FC8065C4C1EA}" presName="accent_1" presStyleCnt="0"/>
      <dgm:spPr/>
    </dgm:pt>
    <dgm:pt modelId="{DA967AD2-AE1B-4CCF-A04E-13136DEB882A}" type="pres">
      <dgm:prSet presAssocID="{18E92039-350E-401D-84D2-FC8065C4C1EA}" presName="accentRepeatNode" presStyleLbl="solidFgAcc1" presStyleIdx="0" presStyleCnt="4"/>
      <dgm:spPr/>
    </dgm:pt>
    <dgm:pt modelId="{86271AB2-442A-45FA-BA5D-9D7B3D8D657C}" type="pres">
      <dgm:prSet presAssocID="{F318080A-7516-4CF1-AB7F-311DBF7912C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A84EEB-BECC-4818-8A05-71910AF47FAF}" type="pres">
      <dgm:prSet presAssocID="{F318080A-7516-4CF1-AB7F-311DBF7912C2}" presName="accent_2" presStyleCnt="0"/>
      <dgm:spPr/>
    </dgm:pt>
    <dgm:pt modelId="{BE9E88B8-22CD-4D54-9BAF-AFB60CBC1BA9}" type="pres">
      <dgm:prSet presAssocID="{F318080A-7516-4CF1-AB7F-311DBF7912C2}" presName="accentRepeatNode" presStyleLbl="solidFgAcc1" presStyleIdx="1" presStyleCnt="4"/>
      <dgm:spPr/>
    </dgm:pt>
    <dgm:pt modelId="{A5138ED0-DBE5-4DA5-AD38-BFDE7D7E3B43}" type="pres">
      <dgm:prSet presAssocID="{3D528953-7DF1-4A2A-A7C5-6349EA53A7A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1C3B42-0ED5-416D-B9F2-58AC77C8661F}" type="pres">
      <dgm:prSet presAssocID="{3D528953-7DF1-4A2A-A7C5-6349EA53A7AA}" presName="accent_3" presStyleCnt="0"/>
      <dgm:spPr/>
    </dgm:pt>
    <dgm:pt modelId="{14571BF2-7771-4CC8-8070-ACB63BB09204}" type="pres">
      <dgm:prSet presAssocID="{3D528953-7DF1-4A2A-A7C5-6349EA53A7AA}" presName="accentRepeatNode" presStyleLbl="solidFgAcc1" presStyleIdx="2" presStyleCnt="4"/>
      <dgm:spPr/>
    </dgm:pt>
    <dgm:pt modelId="{A66A1FAE-B3C2-43DB-B787-8164B053C08C}" type="pres">
      <dgm:prSet presAssocID="{B9703900-692C-4B14-B1C1-CF07A344CA7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121460-0DBC-41E5-B62D-03AF991D70D7}" type="pres">
      <dgm:prSet presAssocID="{B9703900-692C-4B14-B1C1-CF07A344CA7A}" presName="accent_4" presStyleCnt="0"/>
      <dgm:spPr/>
    </dgm:pt>
    <dgm:pt modelId="{63E1AD19-5FA8-4C9B-A79B-1E43A66A3EFD}" type="pres">
      <dgm:prSet presAssocID="{B9703900-692C-4B14-B1C1-CF07A344CA7A}" presName="accentRepeatNode" presStyleLbl="solidFgAcc1" presStyleIdx="3" presStyleCnt="4"/>
      <dgm:spPr/>
    </dgm:pt>
  </dgm:ptLst>
  <dgm:cxnLst>
    <dgm:cxn modelId="{442DDD9D-839E-4C98-81FF-BF8AA62D2059}" srcId="{FDAB87A4-3114-4B16-90EB-8930D101B5C1}" destId="{F318080A-7516-4CF1-AB7F-311DBF7912C2}" srcOrd="1" destOrd="0" parTransId="{E230409B-7215-4E8F-8948-A5DA6E685F03}" sibTransId="{C5874B62-AB61-47E9-9153-6595CE5A8614}"/>
    <dgm:cxn modelId="{8D3E33BC-55F1-4F71-B2A8-0C8A24113B7B}" type="presOf" srcId="{B9703900-692C-4B14-B1C1-CF07A344CA7A}" destId="{A66A1FAE-B3C2-43DB-B787-8164B053C08C}" srcOrd="0" destOrd="0" presId="urn:microsoft.com/office/officeart/2008/layout/VerticalCurvedList"/>
    <dgm:cxn modelId="{91E21D8F-A3A6-428B-BB31-365F340D849B}" type="presOf" srcId="{3D528953-7DF1-4A2A-A7C5-6349EA53A7AA}" destId="{A5138ED0-DBE5-4DA5-AD38-BFDE7D7E3B43}" srcOrd="0" destOrd="0" presId="urn:microsoft.com/office/officeart/2008/layout/VerticalCurvedList"/>
    <dgm:cxn modelId="{302770AD-930D-44CF-A88F-01B8F347133C}" type="presOf" srcId="{18E92039-350E-401D-84D2-FC8065C4C1EA}" destId="{B41C61C5-EFD5-45E0-A04F-1FF82484BEA4}" srcOrd="0" destOrd="0" presId="urn:microsoft.com/office/officeart/2008/layout/VerticalCurvedList"/>
    <dgm:cxn modelId="{9A4C0734-00D0-435C-ABEE-E77BA5F630F3}" type="presOf" srcId="{F318080A-7516-4CF1-AB7F-311DBF7912C2}" destId="{86271AB2-442A-45FA-BA5D-9D7B3D8D657C}" srcOrd="0" destOrd="0" presId="urn:microsoft.com/office/officeart/2008/layout/VerticalCurvedList"/>
    <dgm:cxn modelId="{F8ED6A75-DE6E-49D1-B081-86C6C7ADBECA}" srcId="{FDAB87A4-3114-4B16-90EB-8930D101B5C1}" destId="{18E92039-350E-401D-84D2-FC8065C4C1EA}" srcOrd="0" destOrd="0" parTransId="{31541B32-B407-4497-A3A2-D18CC88214C8}" sibTransId="{CFFECD28-5071-4DFD-95E1-CAFAF3D2090D}"/>
    <dgm:cxn modelId="{59244064-608F-4777-B09C-B6211C63CBE0}" type="presOf" srcId="{CFFECD28-5071-4DFD-95E1-CAFAF3D2090D}" destId="{34C4539E-A671-4BCD-9965-98E3B9B6959D}" srcOrd="0" destOrd="0" presId="urn:microsoft.com/office/officeart/2008/layout/VerticalCurvedList"/>
    <dgm:cxn modelId="{69EF39F2-8560-4360-86DB-5E00037168CB}" type="presOf" srcId="{FDAB87A4-3114-4B16-90EB-8930D101B5C1}" destId="{F1DE4418-3F3F-429A-8462-FA70274C28FC}" srcOrd="0" destOrd="0" presId="urn:microsoft.com/office/officeart/2008/layout/VerticalCurvedList"/>
    <dgm:cxn modelId="{B4D053F7-B1E0-4767-A693-F59BD210860D}" srcId="{FDAB87A4-3114-4B16-90EB-8930D101B5C1}" destId="{3D528953-7DF1-4A2A-A7C5-6349EA53A7AA}" srcOrd="2" destOrd="0" parTransId="{0A09BEA5-7FA3-4E9B-BA5B-4ED776E9F41E}" sibTransId="{7C7463BE-3DEC-4F4D-9032-93FEB1FABB1D}"/>
    <dgm:cxn modelId="{C01D4BCD-54A8-48C7-9F80-4B07D7FBFB3C}" srcId="{FDAB87A4-3114-4B16-90EB-8930D101B5C1}" destId="{B9703900-692C-4B14-B1C1-CF07A344CA7A}" srcOrd="3" destOrd="0" parTransId="{E81ABCC0-0374-455E-B9E4-FD744798E4B3}" sibTransId="{6B19057D-4BC8-49EE-BB62-44FDC31639D5}"/>
    <dgm:cxn modelId="{1C41E305-7E40-44CE-8163-1A7837F68ED9}" type="presParOf" srcId="{F1DE4418-3F3F-429A-8462-FA70274C28FC}" destId="{5C7B9FD4-5704-4B47-A532-238CB047C24E}" srcOrd="0" destOrd="0" presId="urn:microsoft.com/office/officeart/2008/layout/VerticalCurvedList"/>
    <dgm:cxn modelId="{B7DF9A28-22E1-4DEB-8685-FCB0E5FCBF0E}" type="presParOf" srcId="{5C7B9FD4-5704-4B47-A532-238CB047C24E}" destId="{CF924FB1-5F7A-4441-AD2E-9A9F6F952E54}" srcOrd="0" destOrd="0" presId="urn:microsoft.com/office/officeart/2008/layout/VerticalCurvedList"/>
    <dgm:cxn modelId="{D9DB0495-FC19-48C0-BFE4-ECF0F0FDF524}" type="presParOf" srcId="{CF924FB1-5F7A-4441-AD2E-9A9F6F952E54}" destId="{3A33131A-C65E-475A-9135-F7389033383A}" srcOrd="0" destOrd="0" presId="urn:microsoft.com/office/officeart/2008/layout/VerticalCurvedList"/>
    <dgm:cxn modelId="{F0A668C5-5D31-4F31-B106-5AF25AB314DD}" type="presParOf" srcId="{CF924FB1-5F7A-4441-AD2E-9A9F6F952E54}" destId="{34C4539E-A671-4BCD-9965-98E3B9B6959D}" srcOrd="1" destOrd="0" presId="urn:microsoft.com/office/officeart/2008/layout/VerticalCurvedList"/>
    <dgm:cxn modelId="{4DDD7F0E-2392-4BE3-9394-5273EB0802D2}" type="presParOf" srcId="{CF924FB1-5F7A-4441-AD2E-9A9F6F952E54}" destId="{F570656A-4172-48C3-AA60-4E478A197534}" srcOrd="2" destOrd="0" presId="urn:microsoft.com/office/officeart/2008/layout/VerticalCurvedList"/>
    <dgm:cxn modelId="{19010DC8-60AB-4FDC-9D24-8E9EEF75CB72}" type="presParOf" srcId="{CF924FB1-5F7A-4441-AD2E-9A9F6F952E54}" destId="{E5C9AF5A-50E6-48A0-BF50-5EF506FF8B5D}" srcOrd="3" destOrd="0" presId="urn:microsoft.com/office/officeart/2008/layout/VerticalCurvedList"/>
    <dgm:cxn modelId="{1836694D-4709-4E94-BF34-812B6FFCA46C}" type="presParOf" srcId="{5C7B9FD4-5704-4B47-A532-238CB047C24E}" destId="{B41C61C5-EFD5-45E0-A04F-1FF82484BEA4}" srcOrd="1" destOrd="0" presId="urn:microsoft.com/office/officeart/2008/layout/VerticalCurvedList"/>
    <dgm:cxn modelId="{D1C0B358-3C2E-4EEE-A64E-3F5EF4A31521}" type="presParOf" srcId="{5C7B9FD4-5704-4B47-A532-238CB047C24E}" destId="{790940B2-6726-46D2-B074-FF94055AC8A9}" srcOrd="2" destOrd="0" presId="urn:microsoft.com/office/officeart/2008/layout/VerticalCurvedList"/>
    <dgm:cxn modelId="{A843B269-62FB-49F7-8658-6B2078355F01}" type="presParOf" srcId="{790940B2-6726-46D2-B074-FF94055AC8A9}" destId="{DA967AD2-AE1B-4CCF-A04E-13136DEB882A}" srcOrd="0" destOrd="0" presId="urn:microsoft.com/office/officeart/2008/layout/VerticalCurvedList"/>
    <dgm:cxn modelId="{939C534A-79B1-41BE-9128-85D0A641BE60}" type="presParOf" srcId="{5C7B9FD4-5704-4B47-A532-238CB047C24E}" destId="{86271AB2-442A-45FA-BA5D-9D7B3D8D657C}" srcOrd="3" destOrd="0" presId="urn:microsoft.com/office/officeart/2008/layout/VerticalCurvedList"/>
    <dgm:cxn modelId="{D03468EE-2738-4D69-A88B-C59307F313ED}" type="presParOf" srcId="{5C7B9FD4-5704-4B47-A532-238CB047C24E}" destId="{6BA84EEB-BECC-4818-8A05-71910AF47FAF}" srcOrd="4" destOrd="0" presId="urn:microsoft.com/office/officeart/2008/layout/VerticalCurvedList"/>
    <dgm:cxn modelId="{C0099585-673B-4154-8725-7347B96D4378}" type="presParOf" srcId="{6BA84EEB-BECC-4818-8A05-71910AF47FAF}" destId="{BE9E88B8-22CD-4D54-9BAF-AFB60CBC1BA9}" srcOrd="0" destOrd="0" presId="urn:microsoft.com/office/officeart/2008/layout/VerticalCurvedList"/>
    <dgm:cxn modelId="{AA938635-B722-40B2-8DB5-218EB9E4AE3C}" type="presParOf" srcId="{5C7B9FD4-5704-4B47-A532-238CB047C24E}" destId="{A5138ED0-DBE5-4DA5-AD38-BFDE7D7E3B43}" srcOrd="5" destOrd="0" presId="urn:microsoft.com/office/officeart/2008/layout/VerticalCurvedList"/>
    <dgm:cxn modelId="{E651E2F1-32E6-4C21-968E-54398750E26D}" type="presParOf" srcId="{5C7B9FD4-5704-4B47-A532-238CB047C24E}" destId="{E41C3B42-0ED5-416D-B9F2-58AC77C8661F}" srcOrd="6" destOrd="0" presId="urn:microsoft.com/office/officeart/2008/layout/VerticalCurvedList"/>
    <dgm:cxn modelId="{ADFFFEAE-0E2E-4935-9B83-D4E160DA64FB}" type="presParOf" srcId="{E41C3B42-0ED5-416D-B9F2-58AC77C8661F}" destId="{14571BF2-7771-4CC8-8070-ACB63BB09204}" srcOrd="0" destOrd="0" presId="urn:microsoft.com/office/officeart/2008/layout/VerticalCurvedList"/>
    <dgm:cxn modelId="{CBFFD52A-E746-46C8-BEDB-BBCE2CDE70EC}" type="presParOf" srcId="{5C7B9FD4-5704-4B47-A532-238CB047C24E}" destId="{A66A1FAE-B3C2-43DB-B787-8164B053C08C}" srcOrd="7" destOrd="0" presId="urn:microsoft.com/office/officeart/2008/layout/VerticalCurvedList"/>
    <dgm:cxn modelId="{553F63BF-D614-4CF0-8CEB-881F9D0B59E7}" type="presParOf" srcId="{5C7B9FD4-5704-4B47-A532-238CB047C24E}" destId="{F4121460-0DBC-41E5-B62D-03AF991D70D7}" srcOrd="8" destOrd="0" presId="urn:microsoft.com/office/officeart/2008/layout/VerticalCurvedList"/>
    <dgm:cxn modelId="{FD77F334-C181-48E3-BE0A-AE139ABB0081}" type="presParOf" srcId="{F4121460-0DBC-41E5-B62D-03AF991D70D7}" destId="{63E1AD19-5FA8-4C9B-A79B-1E43A66A3E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73CA-932B-48BA-91B5-7C7B27D44288}" type="datetimeFigureOut">
              <a:rPr lang="pt-BR" smtClean="0"/>
              <a:pPr/>
              <a:t>03/02/2023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97618-178A-45E8-9CBA-E0D3945A58B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2219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57" r="13398"/>
          <a:stretch/>
        </p:blipFill>
        <p:spPr>
          <a:xfrm>
            <a:off x="0" y="-27384"/>
            <a:ext cx="9144000" cy="1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59274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51139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1718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91953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32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88876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33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162914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117750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50631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239899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1789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1268761"/>
            <a:ext cx="5111750" cy="4752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564904"/>
            <a:ext cx="3008313" cy="34843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67544" y="1268760"/>
            <a:ext cx="30083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000" b="1"/>
            </a:lvl1pPr>
          </a:lstStyle>
          <a:p>
            <a:pPr>
              <a:spcBef>
                <a:spcPct val="0"/>
              </a:spcBef>
              <a:defRPr/>
            </a:pPr>
            <a:r>
              <a:rPr lang="pt-BR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24365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392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6" name="Retângulo 5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 userDrawn="1"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11" name="Retângulo 10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0" y="6453336"/>
            <a:ext cx="7710938" cy="411870"/>
            <a:chOff x="0" y="4437643"/>
            <a:chExt cx="7380312" cy="720000"/>
          </a:xfrm>
        </p:grpSpPr>
        <p:sp>
          <p:nvSpPr>
            <p:cNvPr id="15" name="Retângulo 14"/>
            <p:cNvSpPr/>
            <p:nvPr/>
          </p:nvSpPr>
          <p:spPr>
            <a:xfrm>
              <a:off x="0" y="4437643"/>
              <a:ext cx="755576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755576" y="4437643"/>
              <a:ext cx="216024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3203848" y="4437643"/>
              <a:ext cx="1152128" cy="72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4355976" y="4437643"/>
              <a:ext cx="1656184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6300192" y="4437643"/>
              <a:ext cx="108012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99" t="17980" r="2784" b="24672"/>
          <a:stretch/>
        </p:blipFill>
        <p:spPr>
          <a:xfrm>
            <a:off x="8028384" y="6433030"/>
            <a:ext cx="930443" cy="4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447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D0428A4E-D644-F17E-C1BF-A2538F62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FASES DA ENGENHARIA DE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638978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6095"/>
            <a:ext cx="8229600" cy="44515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 no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64100D31-81FB-BB77-438A-B04B8E027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14" y="1484784"/>
            <a:ext cx="3190971" cy="42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5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Problemas no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9542D399-0987-E08E-B7B0-C69E7D42A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203" y="1628800"/>
            <a:ext cx="596559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1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28522"/>
          </a:xfrm>
        </p:spPr>
        <p:txBody>
          <a:bodyPr/>
          <a:lstStyle/>
          <a:p>
            <a:r>
              <a:rPr lang="pt-BR" sz="2800" dirty="0"/>
              <a:t>Para realizar um bom levantamento de requisitos é necessário realizar algumas atividades, podemos ver abaixo as atividades que compõem esta fase.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B08F72B-15D8-648D-AEBF-5AFE6595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9" y="2132856"/>
            <a:ext cx="6846401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890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916E8089-479D-9DCB-3670-2A3F96575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0" y="945908"/>
            <a:ext cx="6736393" cy="39290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5129F49-2307-2284-0C14-D0260E2360C7}"/>
              </a:ext>
            </a:extLst>
          </p:cNvPr>
          <p:cNvSpPr txBox="1"/>
          <p:nvPr/>
        </p:nvSpPr>
        <p:spPr>
          <a:xfrm>
            <a:off x="457198" y="4099119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É nessa atividade que deve-se investigar em detalhes o mundo real, descrever os processos atuais e entendendo detalhadamente o ambiente (aspectos organizacionais, políticos, sociais e principalmente objetivos de negócios)</a:t>
            </a:r>
          </a:p>
        </p:txBody>
      </p:sp>
    </p:spTree>
    <p:extLst>
      <p:ext uri="{BB962C8B-B14F-4D97-AF65-F5344CB8AC3E}">
        <p14:creationId xmlns:p14="http://schemas.microsoft.com/office/powerpoint/2010/main" xmlns="" val="58561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A79E83B5-A59F-FEC5-E2BA-A9D80AC3A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50" y="928670"/>
            <a:ext cx="6752700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3BBFC4D-EAAE-6853-2C2D-D506EF2FEBC2}"/>
              </a:ext>
            </a:extLst>
          </p:cNvPr>
          <p:cNvSpPr txBox="1"/>
          <p:nvPr/>
        </p:nvSpPr>
        <p:spPr>
          <a:xfrm>
            <a:off x="457198" y="4099119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Nesta atividade se faz necessário identificar as pessoas que possuem o conhecimento necessário como stakeholders, especialistas, consultores externos, documentações de sistemas legados, documentos de processo, manuais, relatórios e etc.</a:t>
            </a:r>
          </a:p>
        </p:txBody>
      </p:sp>
    </p:spTree>
    <p:extLst>
      <p:ext uri="{BB962C8B-B14F-4D97-AF65-F5344CB8AC3E}">
        <p14:creationId xmlns:p14="http://schemas.microsoft.com/office/powerpoint/2010/main" xmlns="" val="240327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653535AC-D8A5-8A9B-BC10-140600CC4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50" y="1052736"/>
            <a:ext cx="6752700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B0E1424-6782-8B68-6180-409D5B474E13}"/>
              </a:ext>
            </a:extLst>
          </p:cNvPr>
          <p:cNvSpPr txBox="1"/>
          <p:nvPr/>
        </p:nvSpPr>
        <p:spPr>
          <a:xfrm>
            <a:off x="457201" y="4197864"/>
            <a:ext cx="8229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Neste ponto é preciso identificar os stakeholders do projeto e envolve-los no levantamento de requisitos. Está ação é importante pois estes normalmente são as pessoas que detêm o maior conhecimento do processo de negócios, além de serem as pessoas que têm o maior interesse no sucesso do projeto.</a:t>
            </a:r>
          </a:p>
        </p:txBody>
      </p:sp>
    </p:spTree>
    <p:extLst>
      <p:ext uri="{BB962C8B-B14F-4D97-AF65-F5344CB8AC3E}">
        <p14:creationId xmlns:p14="http://schemas.microsoft.com/office/powerpoint/2010/main" xmlns="" val="40527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8350579E-BD96-BFFC-212F-5CA8BE5F1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654" y="838615"/>
            <a:ext cx="6746692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653FA3B-7D19-25A5-ADAA-C0A84C823E77}"/>
              </a:ext>
            </a:extLst>
          </p:cNvPr>
          <p:cNvSpPr txBox="1"/>
          <p:nvPr/>
        </p:nvSpPr>
        <p:spPr>
          <a:xfrm>
            <a:off x="457201" y="4197864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Existem boas práticas e técnicas que podem nos ajudar nesta árdua e importante tarefa. Vale salientar que na maioria das vezes a combinação de técnicas de elicitação é o mais adequado a se fazer.</a:t>
            </a:r>
          </a:p>
        </p:txBody>
      </p:sp>
    </p:spTree>
    <p:extLst>
      <p:ext uri="{BB962C8B-B14F-4D97-AF65-F5344CB8AC3E}">
        <p14:creationId xmlns:p14="http://schemas.microsoft.com/office/powerpoint/2010/main" xmlns="" val="200575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Técnicas de Levantamento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400" dirty="0"/>
              <a:t>De acordo com Moraes, J. B. D. (2009) :</a:t>
            </a:r>
          </a:p>
          <a:p>
            <a:endParaRPr lang="pt-B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As técnicas de levantamento de requisitos têm por objetivo superar as dificuldades relativas a esta fase. Todas as técnicas possuem um conceito próprio e suas respectivas vantagens e desvantagens, que podem ser utilizadas em conjunto pelo analista.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307DE2D-8378-B910-8FF8-2D797279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1" y="3842269"/>
            <a:ext cx="3901778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106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Entrevista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60570"/>
          </a:xfrm>
        </p:spPr>
        <p:txBody>
          <a:bodyPr/>
          <a:lstStyle/>
          <a:p>
            <a:r>
              <a:rPr lang="pt-BR" sz="2400" dirty="0"/>
              <a:t>É a técnica mais utilizada, baseia-se em atividades sociais e sua eficácia está totalmente ligada a experiência do entrevistador e da interação dos participantes. As entrevistas classificam-se em três tipos: Estruturadas, semiestruturas e não estruturadas.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9A8C86C-589F-4994-F35C-D999E83F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3284984"/>
            <a:ext cx="4974767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615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Questionário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400" dirty="0"/>
              <a:t>Técnica de levantamento de requisito eficiente quando há a necessidade de entendimento da parte técnica e de domínio, normalmente aplicada no início do levantamento de requisitos e serve como base para outras técnicas de levantamento.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0096923-B2C8-E303-F768-CBCC7A10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4" y="3478526"/>
            <a:ext cx="8163252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5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4114800" cy="4372538"/>
          </a:xfrm>
        </p:spPr>
        <p:txBody>
          <a:bodyPr/>
          <a:lstStyle/>
          <a:p>
            <a:r>
              <a:rPr lang="pt-BR" sz="2400" dirty="0"/>
              <a:t>Para que objetivos sejam alcançados a engenharia de requisitos baseia-se em um processo que deve garantir a criação, levantamento, documentação, verificação, validação e gerenciamento dos requisitos. Este processo divide-se conforme imagem ao lado.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E1EE27B-C228-4A6B-4274-886FAB6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85926"/>
            <a:ext cx="3779848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82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Análise de Domínio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600" dirty="0"/>
              <a:t>Técnica utilizada quando se está substituindo ou atualizando um sistema legado. Consiste na análise de documentações e do sistema existente.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8957B11-1453-C7CF-7E45-49E6458E3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2" r="10572" b="11558"/>
          <a:stretch/>
        </p:blipFill>
        <p:spPr>
          <a:xfrm>
            <a:off x="1259632" y="3212976"/>
            <a:ext cx="66247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37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3681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Introspecção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88562"/>
          </a:xfrm>
        </p:spPr>
        <p:txBody>
          <a:bodyPr/>
          <a:lstStyle/>
          <a:p>
            <a:r>
              <a:rPr lang="pt-BR" dirty="0"/>
              <a:t>Esta técnica consiste no levantamento dos requisitos com base no conhecimento e experiência do responsável por levantar os requisitos.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2DFF5E4-EE43-5BC3-4A88-CD593EDD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 r="9715" b="15853"/>
          <a:stretch/>
        </p:blipFill>
        <p:spPr>
          <a:xfrm>
            <a:off x="1187624" y="3404568"/>
            <a:ext cx="6768752" cy="21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8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Brainstorming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600" dirty="0"/>
              <a:t>Esta técnica consiste em colocar vários stakeholders juntos e gerar discussões informais para que sejam geradas ideias de forma livre. Ao realizar um brainstorming deve evitar a todo custo tomadas de decisões, críticas, filtros entre outros.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354EF88-A256-B1C8-AA89-9A325E94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6" r="10386" b="16120"/>
          <a:stretch/>
        </p:blipFill>
        <p:spPr>
          <a:xfrm>
            <a:off x="1043608" y="3742862"/>
            <a:ext cx="7056784" cy="21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668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761"/>
            <a:ext cx="8229600" cy="40981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JAD (Joint 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)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>
            <a:normAutofit/>
          </a:bodyPr>
          <a:lstStyle/>
          <a:p>
            <a:r>
              <a:rPr lang="pt-BR" sz="2000" dirty="0"/>
              <a:t>É uma técnica que tem como objetivo criar uma visão do sistema colaborativamente, envolvendo a participação e tomada de decisões de todos os stakeholders. A técnica de JAD deve ser utilizada em casos onde é necessário o consenso geral, aumentando o comprometimento de todos quanto ao sucesso do software. A JAD possui duas etapas principais: planejamento e projeto, a primeira etapa é onde são levantados / especificados os requisitos e a segunda etapa são as atividades de projeto do sistema (adaptação, sessão e finalização).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AC50D38-940F-8D05-B26B-211BCE537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5" r="9565" b="9566"/>
          <a:stretch/>
        </p:blipFill>
        <p:spPr>
          <a:xfrm>
            <a:off x="1835695" y="3860360"/>
            <a:ext cx="547260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58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1747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Etnografia/Observação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60570"/>
          </a:xfrm>
        </p:spPr>
        <p:txBody>
          <a:bodyPr>
            <a:normAutofit/>
          </a:bodyPr>
          <a:lstStyle/>
          <a:p>
            <a:r>
              <a:rPr lang="pt-BR" sz="2200" dirty="0"/>
              <a:t>Método de observação de comportamento, usado por antropólogos. Na elicitação de requisitos o analista observa os usuários durante suas atividades normais de trabalho (observação direta em ambiente real. Este método ajuda a descobrir aqueles requisitos “implícitos” e é útil quando o novo sistema deve resolver problemas relacionados a processos ou procedimentos.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17F61AC-F669-8BAB-38D9-797401DAB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10150" b="10489"/>
          <a:stretch/>
        </p:blipFill>
        <p:spPr>
          <a:xfrm>
            <a:off x="2303748" y="3429000"/>
            <a:ext cx="4536504" cy="25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34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Registro dos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/>
          </a:bodyPr>
          <a:lstStyle/>
          <a:p>
            <a:r>
              <a:rPr lang="pt-BR" sz="2200" dirty="0"/>
              <a:t>Para a documentação de requisitos recomenda-se utilizar SRS da IEEE </a:t>
            </a:r>
            <a:r>
              <a:rPr lang="pt-BR" sz="2200" dirty="0" err="1"/>
              <a:t>std</a:t>
            </a:r>
            <a:r>
              <a:rPr lang="pt-BR" sz="2200" dirty="0"/>
              <a:t> 830, o </a:t>
            </a:r>
            <a:r>
              <a:rPr lang="pt-BR" sz="2200" dirty="0" err="1"/>
              <a:t>Institute</a:t>
            </a:r>
            <a:r>
              <a:rPr lang="pt-BR" sz="2200" dirty="0"/>
              <a:t> </a:t>
            </a:r>
            <a:r>
              <a:rPr lang="pt-BR" sz="2200" dirty="0" err="1"/>
              <a:t>of</a:t>
            </a:r>
            <a:r>
              <a:rPr lang="pt-BR" sz="2200" dirty="0"/>
              <a:t> </a:t>
            </a:r>
            <a:r>
              <a:rPr lang="pt-BR" sz="2200" dirty="0" err="1"/>
              <a:t>Eletrical</a:t>
            </a:r>
            <a:r>
              <a:rPr lang="pt-BR" sz="2200" dirty="0"/>
              <a:t> </a:t>
            </a:r>
            <a:r>
              <a:rPr lang="pt-BR" sz="2200" dirty="0" err="1"/>
              <a:t>and</a:t>
            </a:r>
            <a:r>
              <a:rPr lang="pt-BR" sz="2200" dirty="0"/>
              <a:t> Eletronics </a:t>
            </a:r>
            <a:r>
              <a:rPr lang="pt-BR" sz="2200" dirty="0" err="1"/>
              <a:t>engineers</a:t>
            </a:r>
            <a:r>
              <a:rPr lang="pt-BR" sz="2200" dirty="0"/>
              <a:t> - IEEE </a:t>
            </a:r>
            <a:r>
              <a:rPr lang="pt-BR" sz="2200" dirty="0" err="1"/>
              <a:t>Std</a:t>
            </a:r>
            <a:r>
              <a:rPr lang="pt-BR" sz="2200" dirty="0"/>
              <a:t> 830 é uma norma que recomenda abordagens para a Especificação de Requisitos de Software - ERS ou SRS – Software </a:t>
            </a:r>
            <a:r>
              <a:rPr lang="pt-BR" sz="2200" dirty="0" err="1"/>
              <a:t>Requirements</a:t>
            </a:r>
            <a:r>
              <a:rPr lang="pt-BR" sz="2200" dirty="0"/>
              <a:t> </a:t>
            </a:r>
            <a:r>
              <a:rPr lang="pt-BR" sz="2200" dirty="0" err="1"/>
              <a:t>Specifications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A SRS é o documento que permite ao cliente descrever suas necessidades e ao desenvolvedor compreendê-las, o qual define todos os requisitos que devem compor o software e estabelece uma base para o acordo entre clientes e desenvolvedores sobre o que o software fará (IEEE, 1998).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5B2ED58F-2314-FC68-21A3-52D43A9D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5157192"/>
            <a:ext cx="1666595" cy="9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494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Registro dos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800" dirty="0"/>
              <a:t>Há algumas considerações para se produzir uma boa SRS.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366E1EC-615E-0767-87BE-86CEA97B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36" y="2065868"/>
            <a:ext cx="6096528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853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Estrutura de Documento de Requisito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582B7E04-206D-6545-BF79-F87849E5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062" y="1484784"/>
            <a:ext cx="4835876" cy="4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000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Verificação e Validação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400" dirty="0"/>
              <a:t>A validação é de extrema importância pois minimizam a possibilidade de erros nos requisitos que por sua vez aumentam o custo do projeto e do retrabalho. Nesta fase será necessário verificar os atributos dos requisitos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704BF62-4918-E0E6-DEE4-3652CE7C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3202479"/>
            <a:ext cx="5761219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04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689CF9-D54C-38C6-23D2-14B4AA53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Fase de Gestão de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165715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1641E99-336C-54A5-D7D7-C766B85B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438" y="1700808"/>
            <a:ext cx="5755123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8193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/>
          </a:bodyPr>
          <a:lstStyle/>
          <a:p>
            <a:r>
              <a:rPr lang="pt-BR" sz="2000" dirty="0"/>
              <a:t>Requisitos são elementos que podem mudar com facilidade por vários motivos, erros na elicitação de requisitos, mudança de negócio, alteração devido a legislação, entre outros. Se não for tomado o cuidado ideal podemos pôr em sério risco o sucesso do projeto, pois as alterações de requisitos não forem realizadas de forma organizada teremos um documento de requisitos ambíguo e de baixa qualidade.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BF0FB77-064B-44D2-2A61-D826569A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5" y="4005064"/>
            <a:ext cx="809619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5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0091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200" dirty="0"/>
              <a:t>Requisitos são elementos que podem mudar com facilidade por vários motivos, erros na elicitação de requisitos, mudança de negócio, alteração devido a legislação, entre outros. Se não for tomado o cuidado ideal podemos pôr em sério risco o sucesso do projeto, pois as alterações de requisitos não forem realizadas de forma organizada teremos um documento de requisitos ambíguo e de baixa qualidade.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B00DB4F-02FF-76FC-EB50-71C86770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293096"/>
            <a:ext cx="2078916" cy="13839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AB7F4AE-1C15-24D7-0FE3-536D244E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24" y="4293096"/>
            <a:ext cx="3322608" cy="1371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92C2ED7-7905-27D6-7940-F78E4D4B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71" y="4262613"/>
            <a:ext cx="2109399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936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/>
          <a:lstStyle/>
          <a:p>
            <a:r>
              <a:rPr lang="pt-BR" sz="2400" dirty="0"/>
              <a:t>Para diminuir o risco de problemas citados anteriormente ao longo do processo de geração dos requisitos, se faz necessário a condução da gestão de requisitos, este processo valida o impacto das mudanças avaliando o trabalho para reajuste do requisito.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1BE58C2-30CD-C691-E3B2-09A43A92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14" y="3429000"/>
            <a:ext cx="3737172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45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2584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Principais Pontos na Gestão de Requisitos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1A641DC6-84CD-E219-DE00-48C3CADF4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98" y="1628800"/>
            <a:ext cx="6139204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057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Gestão de Mudança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29090"/>
          </a:xfrm>
        </p:spPr>
        <p:txBody>
          <a:bodyPr/>
          <a:lstStyle/>
          <a:p>
            <a:r>
              <a:rPr lang="pt-BR" b="1" dirty="0"/>
              <a:t>Problemas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Mudanças ocorrem de uma forma ou outra;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Mudanças podem prejudicar o andamento do processo.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E9679C1-2494-BB09-7B73-1C64AA11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382235"/>
            <a:ext cx="3271090" cy="2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161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Gestão de Mudança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28522"/>
          </a:xfrm>
        </p:spPr>
        <p:txBody>
          <a:bodyPr>
            <a:normAutofit/>
          </a:bodyPr>
          <a:lstStyle/>
          <a:p>
            <a:r>
              <a:rPr lang="pt-BR" sz="2600" b="1" dirty="0"/>
              <a:t>Solução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Estar preparado para as mudanças e conduzi-las de forma a gerar menor impacto;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Criação de um processo de controle de mudanças.</a:t>
            </a:r>
          </a:p>
          <a:p>
            <a:pPr lvl="2"/>
            <a:r>
              <a:rPr lang="pt-BR" sz="1800" dirty="0"/>
              <a:t>Melhora e facilidade na tomada de decisão</a:t>
            </a:r>
          </a:p>
          <a:p>
            <a:pPr lvl="2"/>
            <a:r>
              <a:rPr lang="pt-BR" sz="1800" dirty="0"/>
              <a:t>Controle e gestão de custos, prazo e qualidade</a:t>
            </a:r>
          </a:p>
          <a:p>
            <a:pPr lvl="2"/>
            <a:r>
              <a:rPr lang="pt-BR" sz="1800" dirty="0"/>
              <a:t>Além de permitir que as mudanças tenham rastreabilidade.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6C0FE01A-7022-180A-FE64-9A92FE3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725144"/>
            <a:ext cx="3182388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4509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Exemplo de Processo de Mudança de Requisito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B2B8E3D1-9904-002E-3085-311B5E2C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44" y="935458"/>
            <a:ext cx="3491247" cy="51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059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170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0"/>
            <a:ext cx="8229600" cy="4429160"/>
          </a:xfrm>
        </p:spPr>
        <p:txBody>
          <a:bodyPr/>
          <a:lstStyle/>
          <a:p>
            <a:r>
              <a:rPr lang="pt-BR" sz="2400" dirty="0"/>
              <a:t>Analisando o processo de engenharia de requisitos podemos subdividi-lo de forma de forma macro em duas fases: A geração de requisitos e a gestão dos requisitos, que embora distintas ambas possuem enorme importância.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B0CC825-872C-4B13-CF51-7BCE3C52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95" y="3212976"/>
            <a:ext cx="490160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05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65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400" dirty="0"/>
              <a:t>A geração dos requisitos e a gerência destes são fases macros distintas, porém que andam em paralelo, a única diferença é que a segunda se inicia apenas após o levantamento dos requisitos.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86B8169-FB7F-2FB0-5FAE-F89A56FB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87" y="3140968"/>
            <a:ext cx="464555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5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 de produção dos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428019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Fase de Produção dos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>
            <a:normAutofit/>
          </a:bodyPr>
          <a:lstStyle/>
          <a:p>
            <a:r>
              <a:rPr lang="pt-BR" sz="2400" dirty="0"/>
              <a:t>Definição sobre elicitar requisitos segundo KRAUSE (2014, p. 72):</a:t>
            </a:r>
          </a:p>
          <a:p>
            <a:pPr lvl="1"/>
            <a:r>
              <a:rPr lang="pt-BR" sz="2000" dirty="0"/>
              <a:t>Elicitar significa descobrir, tornar explícito, obter o máximo de informações para o conhecimento do objeto em questão. [...] Cabe a elicitação a tarefa de identificar os fatos que compõem os requisitos, de forma a prover o mais correto e mais completo entendimento do que é demandado.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4D359E6-924B-AEF7-D7E9-06B4963A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738638"/>
            <a:ext cx="1893375" cy="22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127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Fase de Produção dos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Elicitar requisitos é a atividade que tem como objetivo descobrir os requisitos de sistema através de técnicas especificas. Técnicas essas que veremos ao longo desta apostila. O processo de extração de requisitos de sistema não é tão simples como parece, esta fase deve ser minuciosamente trabalhada e se bem feita gerará bons frutos. Este processo pode gerar certas dificuldades que senão tomadas as devidas providências transformam-se em grandes obstáculos que podem impedir consideravelmente o levantamento e consequentemente a obtenção de um documento de requisitos com qualidade.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64092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Problemas no Levantamento de Requisitos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xmlns="" id="{EA1D00B1-E898-8E96-1E91-C368FB66F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15291018"/>
              </p:ext>
            </p:extLst>
          </p:nvPr>
        </p:nvGraphicFramePr>
        <p:xfrm>
          <a:off x="457200" y="1988840"/>
          <a:ext cx="8229600" cy="392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1184404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1448</Words>
  <Application>Microsoft Office PowerPoint</Application>
  <PresentationFormat>Apresentação na tela (4:3)</PresentationFormat>
  <Paragraphs>79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1_Tema do Office</vt:lpstr>
      <vt:lpstr>FASES DA ENGENHARIA DE REQUISITOS</vt:lpstr>
      <vt:lpstr>Engenharia de Requisitos e suas Fases</vt:lpstr>
      <vt:lpstr>Engenharia de Requisitos e suas Fase</vt:lpstr>
      <vt:lpstr>Engenharia de Requisitos e suas Fases</vt:lpstr>
      <vt:lpstr>Engenharia de Requisitos e suas Fases</vt:lpstr>
      <vt:lpstr>Fase de produção dos requisitos</vt:lpstr>
      <vt:lpstr>Fase de Produção dos Requisitos</vt:lpstr>
      <vt:lpstr>Fase de Produção dos Requisitos</vt:lpstr>
      <vt:lpstr>Problemas no Levantamento de Requisitos</vt:lpstr>
      <vt:lpstr>Problema no Levantamento de Requisitos</vt:lpstr>
      <vt:lpstr>Problemas no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Técnicas de Levantamento de Requisitos</vt:lpstr>
      <vt:lpstr>Entrevista</vt:lpstr>
      <vt:lpstr>Questionário</vt:lpstr>
      <vt:lpstr>Análise de Domínio</vt:lpstr>
      <vt:lpstr>Introspecção</vt:lpstr>
      <vt:lpstr>Brainstorming</vt:lpstr>
      <vt:lpstr>JAD (Joint Application Development) </vt:lpstr>
      <vt:lpstr>Etnografia/Observação</vt:lpstr>
      <vt:lpstr>Registro dos Requisitos</vt:lpstr>
      <vt:lpstr>Registro dos Requisitos</vt:lpstr>
      <vt:lpstr>Estrutura de Documento de Requisito</vt:lpstr>
      <vt:lpstr>Verificação e Validação de Requisitos</vt:lpstr>
      <vt:lpstr>Fase de Gestão de Requisitos</vt:lpstr>
      <vt:lpstr>Gestão de Requisitos</vt:lpstr>
      <vt:lpstr>Gestão de Requisitos</vt:lpstr>
      <vt:lpstr>Gestão de Requisitos</vt:lpstr>
      <vt:lpstr>Principais Pontos na Gestão de Requisitos</vt:lpstr>
      <vt:lpstr>Gestão de Mudança de Requisitos</vt:lpstr>
      <vt:lpstr>Gestão de Mudança de Requisitos</vt:lpstr>
      <vt:lpstr>Exemplo de Processo de Mudança de Requisito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Roseane Moraes</dc:creator>
  <cp:lastModifiedBy>Usuário do Windows</cp:lastModifiedBy>
  <cp:revision>185</cp:revision>
  <dcterms:created xsi:type="dcterms:W3CDTF">2016-06-28T19:11:32Z</dcterms:created>
  <dcterms:modified xsi:type="dcterms:W3CDTF">2023-02-03T09:38:36Z</dcterms:modified>
</cp:coreProperties>
</file>